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  <p:sldId id="275" r:id="rId18"/>
    <p:sldId id="273" r:id="rId19"/>
    <p:sldId id="274" r:id="rId20"/>
    <p:sldId id="26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h.m.wikipedia.org/wiki/UART" TargetMode="External"/><Relationship Id="rId13" Type="http://schemas.openxmlformats.org/officeDocument/2006/relationships/hyperlink" Target="https://zh.m.wikipedia.org/wiki/%E7%B4%85%E5%A4%96%E7%B7%9A" TargetMode="External"/><Relationship Id="rId3" Type="http://schemas.openxmlformats.org/officeDocument/2006/relationships/hyperlink" Target="https://zh.m.wikipedia.org/wiki/GPIO" TargetMode="External"/><Relationship Id="rId7" Type="http://schemas.openxmlformats.org/officeDocument/2006/relationships/hyperlink" Target="https://zh.m.wikipedia.org/wiki/I%C2%B2C" TargetMode="External"/><Relationship Id="rId12" Type="http://schemas.openxmlformats.org/officeDocument/2006/relationships/hyperlink" Target="https://zh.m.wikipedia.org/wiki/%E7%94%B5%E6%B0%94%E7%94%B5%E5%AD%90%E5%B7%A5%E7%A8%8B%E5%B8%88%E5%AD%A6%E4%BC%9A" TargetMode="Externa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zh.m.wikipedia.org/wiki/%E9%9C%8D%E5%B0%94%E6%95%88%E5%BA%94%E4%BC%A0%E6%84%9F%E5%99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m.wikipedia.org/wiki/I%C2%B2S" TargetMode="External"/><Relationship Id="rId11" Type="http://schemas.openxmlformats.org/officeDocument/2006/relationships/hyperlink" Target="https://zh.m.wikipedia.org/wiki/%E4%BB%A5%E5%A4%AA%E7%BD%91" TargetMode="External"/><Relationship Id="rId5" Type="http://schemas.openxmlformats.org/officeDocument/2006/relationships/hyperlink" Target="https://zh.m.wikipedia.org/wiki/%E5%BA%8F%E5%88%97%E5%91%A8%E9%82%8A%E4%BB%8B%E9%9D%A2" TargetMode="External"/><Relationship Id="rId15" Type="http://schemas.openxmlformats.org/officeDocument/2006/relationships/hyperlink" Target="https://zh.m.wikipedia.org/wiki/%E7%99%BC%E5%85%89%E4%BA%8C%E6%A5%B5%E7%AE%A1" TargetMode="External"/><Relationship Id="rId10" Type="http://schemas.openxmlformats.org/officeDocument/2006/relationships/hyperlink" Target="https://zh.m.wikipedia.org/wiki/SD%E5%8D%A1" TargetMode="External"/><Relationship Id="rId4" Type="http://schemas.openxmlformats.org/officeDocument/2006/relationships/hyperlink" Target="https://zh.m.wikipedia.org/wiki/%E6%95%B8%E4%BD%8D%E9%A1%9E%E6%AF%94%E8%BD%89%E6%8F%9B%E5%99%A8" TargetMode="External"/><Relationship Id="rId9" Type="http://schemas.openxmlformats.org/officeDocument/2006/relationships/hyperlink" Target="https://zh.m.wikipedia.org/wiki/EMMC" TargetMode="External"/><Relationship Id="rId14" Type="http://schemas.openxmlformats.org/officeDocument/2006/relationships/hyperlink" Target="https://zh.m.wikipedia.org/wiki/%E8%84%88%E8%A1%9D%E5%AF%AC%E5%BA%A6%E8%AA%BF%E8%AE%8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7749" y="1034848"/>
            <a:ext cx="8408502" cy="98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智慧型手機收納盒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5651" y="475576"/>
            <a:ext cx="8520600" cy="61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第三組專題簡報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8758" y="3535050"/>
            <a:ext cx="4192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組長:28 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組員:3,20,23,26,27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指導老師:陳勇志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45125" y="67700"/>
            <a:ext cx="479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紅外線接收與發射器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l="30996" t="18645" r="26853" b="37326"/>
          <a:stretch/>
        </p:blipFill>
        <p:spPr>
          <a:xfrm>
            <a:off x="45125" y="1848650"/>
            <a:ext cx="5518973" cy="32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282000" y="586550"/>
            <a:ext cx="8708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理論基礎：150Ω的電阻為限流電阻，可以保護紅外線發射器避免燒毀。6.2MΩ為分壓電阻，當手 靠近紅外線發射器及紅外線接收器後，紅外線接收器接收到反彈後的紅外線，紅外線接收器電阻變 小，發光二極體的正極端呈現高電位狀態，發光二極體變亮。 利用麵包板裝設後，三用電表量測手未靠近時，偵測點的電壓大約 0.04V，手靠近紅外線發射器及 紅外線接收器時，偵測點的電壓開始變大，最大可達大約 0.65V，但發光二極體沒亮。 如何讓手靠近時發光二極體可以發亮？我們利用電晶體的放大電路功能，讓發光二極體可以發亮。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7750" y="2436400"/>
            <a:ext cx="3544725" cy="26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78900" y="533725"/>
            <a:ext cx="3034200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DS3231 模組</a:t>
            </a:r>
            <a:endParaRPr sz="1800" b="1" i="0" u="none" strike="noStrike" cap="none">
              <a:solidFill>
                <a:schemeClr val="lt1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是一個時鐘模組，上面包含一個鈕釦電池位置，可以在主機斷電的情況下還可以繼續計算時間，以便以後記錄使用。</a:t>
            </a:r>
            <a:endParaRPr sz="1200" b="0" i="0" u="none" strike="noStrike" cap="none">
              <a:solidFill>
                <a:schemeClr val="lt1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0" y="0"/>
            <a:ext cx="243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時間模組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50" y="2324225"/>
            <a:ext cx="2655600" cy="26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2966500" y="91375"/>
            <a:ext cx="3271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LCD模組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通常物聯網產品在設計上都會具備一個資訊顯示裝置，觀察一下我們周邊的常見的電子產品，是不是也都有個小螢幕與我們產生互動？舉例來說，計算機的螢幕可以顯示數字與運算的結果，智慧手錶中的螢幕除了可以顯示目前時間，甚至還是顯示重要文字訊息。在 Arduino 系統中，最常使用便宜又大碗的LCD1602的液晶顯示器，可以顯示單一列16個字元的長度，一次可以顯示兩列。下圖為實際的LCD1602顯示螢幕。現在米羅就來跟各位介紹ESP32 搭配LCD 1602 I2C 模組使用方式。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3100" y="2476000"/>
            <a:ext cx="2601500" cy="26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6361700" y="123150"/>
            <a:ext cx="2655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七段顯示器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七段顯示器，是以 8 個 LED 排列組合而成，由順時針方向依序命 名為 a、b、c、d、e、f、g 及小數點 p，因為七段顯示器是由 8 個 LED 所組成，所 以電氣特性與 LED 完全相同。另外在上、下各有一支 COM 腳，以方便電路板佈線。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5">
            <a:alphaModFix/>
          </a:blip>
          <a:srcRect r="74595"/>
          <a:stretch/>
        </p:blipFill>
        <p:spPr>
          <a:xfrm>
            <a:off x="6351150" y="2228037"/>
            <a:ext cx="20544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203025" y="248150"/>
            <a:ext cx="52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96000" y="125000"/>
            <a:ext cx="501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LED燈條控制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00" y="1983250"/>
            <a:ext cx="2881825" cy="28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9050" y="1384100"/>
            <a:ext cx="4167800" cy="360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36875" y="744450"/>
            <a:ext cx="398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是一款功能強大，簡單易用的控制 WS2812, LPD8806, 等 LED 光帶的 Arduino 第三方庫。目前 FastLED 是公認的 Arduino 開發者應用最為廣泛的 LED 控制庫之一。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84DBE-F7EA-854E-8750-374E8BCF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3" y="220668"/>
            <a:ext cx="8607740" cy="57855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研究過程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A01A9D-AC8A-17A1-59A6-75E689F1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8" y="4344274"/>
            <a:ext cx="6312858" cy="2531189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根據參考資料，努力的製作</a:t>
            </a:r>
            <a:r>
              <a:rPr lang="en-US" altLang="zh-TW" sz="2000" dirty="0">
                <a:solidFill>
                  <a:schemeClr val="tx1"/>
                </a:solidFill>
              </a:rPr>
              <a:t>LED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90D3AB-8C26-AFC8-B0E7-5B3F0736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3" y="799225"/>
            <a:ext cx="8246854" cy="35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8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59317F9-A7E6-DE03-8B16-179C6B57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4" y="251299"/>
            <a:ext cx="7500772" cy="421918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69C8733-F60E-095C-2A3D-5596CB5E5F72}"/>
              </a:ext>
            </a:extLst>
          </p:cNvPr>
          <p:cNvSpPr txBox="1"/>
          <p:nvPr/>
        </p:nvSpPr>
        <p:spPr>
          <a:xfrm>
            <a:off x="755271" y="4541231"/>
            <a:ext cx="750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dirty="0">
                <a:solidFill>
                  <a:schemeClr val="tx1"/>
                </a:solidFill>
              </a:rPr>
              <a:t>LED</a:t>
            </a:r>
            <a:r>
              <a:rPr lang="zh-TW" altLang="en-US" sz="2000" dirty="0">
                <a:solidFill>
                  <a:schemeClr val="tx1"/>
                </a:solidFill>
              </a:rPr>
              <a:t>燈條接線，及功能展示</a:t>
            </a:r>
          </a:p>
        </p:txBody>
      </p:sp>
    </p:spTree>
    <p:extLst>
      <p:ext uri="{BB962C8B-B14F-4D97-AF65-F5344CB8AC3E}">
        <p14:creationId xmlns:p14="http://schemas.microsoft.com/office/powerpoint/2010/main" val="74549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9F7BF1-99BA-F068-6E5E-35753C75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96" y="4482910"/>
            <a:ext cx="8520600" cy="437217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LCD</a:t>
            </a:r>
            <a:r>
              <a:rPr lang="zh-TW" altLang="en-US" sz="2000" dirty="0"/>
              <a:t>時間模組與接線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F3530DA-7FEF-F2C0-E44B-33A8E1F5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" y="445448"/>
            <a:ext cx="7590808" cy="39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7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87F54-926A-235C-1BE7-4B757679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6" y="4445097"/>
            <a:ext cx="7539489" cy="50675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手機盒接線展示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FB1C04-6B7B-ECBA-9061-B79077CE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66" y="445025"/>
            <a:ext cx="7668867" cy="39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F8A8E8-3525-A704-01CC-9B4570A3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7" y="174544"/>
            <a:ext cx="8520600" cy="572700"/>
          </a:xfrm>
        </p:spPr>
        <p:txBody>
          <a:bodyPr>
            <a:noAutofit/>
          </a:bodyPr>
          <a:lstStyle/>
          <a:p>
            <a:r>
              <a:rPr lang="zh-TW" altLang="en-US" sz="3000" dirty="0"/>
              <a:t>實驗成果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040C4A-D7C9-605C-22D2-68343EB6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31" y="747244"/>
            <a:ext cx="6652526" cy="403149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B8952E-F933-05A3-B9B1-A9C1F4BD3F7B}"/>
              </a:ext>
            </a:extLst>
          </p:cNvPr>
          <p:cNvSpPr txBox="1"/>
          <p:nvPr/>
        </p:nvSpPr>
        <p:spPr>
          <a:xfrm>
            <a:off x="0" y="3763076"/>
            <a:ext cx="195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LCD</a:t>
            </a:r>
            <a:r>
              <a:rPr lang="zh-TW" altLang="en-US" sz="2000" dirty="0">
                <a:solidFill>
                  <a:schemeClr val="tx1"/>
                </a:solidFill>
              </a:rPr>
              <a:t>時間模組</a:t>
            </a:r>
          </a:p>
          <a:p>
            <a:pPr algn="l"/>
            <a:endParaRPr lang="zh-TW" altLang="en-US" sz="2000" dirty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功能展示</a:t>
            </a:r>
          </a:p>
        </p:txBody>
      </p:sp>
    </p:spTree>
    <p:extLst>
      <p:ext uri="{BB962C8B-B14F-4D97-AF65-F5344CB8AC3E}">
        <p14:creationId xmlns:p14="http://schemas.microsoft.com/office/powerpoint/2010/main" val="37779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66B66-6A33-F544-5BFE-940B09BC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0" y="4522836"/>
            <a:ext cx="9234206" cy="620664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偵測手機功能展示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B69B9B-5203-5E2A-5AB5-3516A9F7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30" y="445025"/>
            <a:ext cx="7167339" cy="40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5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FDA0E-30D4-AAD3-E28A-7EA7958C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74" y="4453064"/>
            <a:ext cx="8520600" cy="5727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小規模實驗成功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589D58-3963-23AB-496F-9FD0067D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9" y="467417"/>
            <a:ext cx="7379647" cy="39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0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27600" y="55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專題功能介紹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0450" y="1333499"/>
            <a:ext cx="8273500" cy="340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1.收納手機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2.顯示未交手機座號</a:t>
            </a:r>
            <a:endParaRPr sz="2000">
              <a:solidFill>
                <a:srgbClr val="ADBCC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3.顯示時間,也計時上課與下課時間,時間到會播放鈴聲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4.指示燈,指示現在狀態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5.電磁閥可鎖定外部蓋子，防止有心人士偷拿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6.LED燈條美觀，順便閃瞎眼(?</a:t>
            </a:r>
            <a:endParaRPr sz="2000">
              <a:solidFill>
                <a:srgbClr val="ADBCC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565656"/>
                </a:solidFill>
              </a:rPr>
              <a:t>7.應用程式(wifi/藍芽)控制(查看座號,電磁閥控制之類的)</a:t>
            </a:r>
            <a:endParaRPr sz="2000">
              <a:solidFill>
                <a:srgbClr val="56565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>
                <a:solidFill>
                  <a:srgbClr val="ADBCC3"/>
                </a:solidFill>
              </a:rPr>
              <a:t>8.自動開關蓋子功能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586975" y="857225"/>
            <a:ext cx="4149300" cy="3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7400"/>
              <a:t>報告結束</a:t>
            </a:r>
            <a:endParaRPr sz="7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7400"/>
              <a:t>謝謝各位</a:t>
            </a:r>
            <a:endParaRPr sz="7400"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 rot="10800000" flipH="1">
            <a:off x="8369600" y="4568700"/>
            <a:ext cx="462600" cy="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879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我們的想法與製作動機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495375"/>
            <a:ext cx="8520600" cy="327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沿用某老師名言,”</a:t>
            </a:r>
            <a:r>
              <a:rPr lang="zh-TW" sz="2000">
                <a:solidFill>
                  <a:srgbClr val="B6ECF3"/>
                </a:solidFill>
              </a:rPr>
              <a:t>現在學生沒了手機就像失去靈魂一樣</a:t>
            </a:r>
            <a:r>
              <a:rPr lang="zh-TW" sz="2000"/>
              <a:t>”,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有了手機還是不讀書,這個現象在全世界都有出現,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舉幾個例子,像東南亞國家與對岸,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就曾出現老師不爽而砸學生手機的現象,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比照這個事件台灣收學生手機這方式算很非常仁慈的,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>
                <a:solidFill>
                  <a:srgbClr val="BFBFBF"/>
                </a:solidFill>
              </a:rPr>
              <a:t>某人還說過一句名言</a:t>
            </a:r>
            <a:r>
              <a:rPr lang="zh-TW" sz="2000"/>
              <a:t>”</a:t>
            </a:r>
            <a:r>
              <a:rPr lang="zh-TW" sz="2000">
                <a:solidFill>
                  <a:srgbClr val="B6ECF3"/>
                </a:solidFill>
              </a:rPr>
              <a:t>給你方便你卻當成隨便</a:t>
            </a:r>
            <a:r>
              <a:rPr lang="zh-TW" sz="2000">
                <a:solidFill>
                  <a:srgbClr val="BFBFBF"/>
                </a:solidFill>
              </a:rPr>
              <a:t>”</a:t>
            </a:r>
            <a:r>
              <a:rPr lang="zh-TW" sz="2000"/>
              <a:t>,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意思是:給你手機是拿來當工具使用的,不要只把手機當作玩樂的工具</a:t>
            </a:r>
            <a:endParaRPr sz="200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000"/>
              <a:t>所以我們這組打算做智慧式手機收納盒帶給全世界的老師方便。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29040" y="436291"/>
            <a:ext cx="2442759" cy="64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 dirty="0"/>
              <a:t>概念模組圖</a:t>
            </a:r>
            <a:endParaRPr sz="3200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647703" flipH="1">
            <a:off x="4214520" y="1885764"/>
            <a:ext cx="1270080" cy="71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291" y="1230327"/>
            <a:ext cx="5643349" cy="31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320206" y="1051454"/>
            <a:ext cx="26979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1.伺服馬達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2.備用電池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3.延長線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4.變壓器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5.主控板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6.主控盒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7.LCD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8.時鐘七段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9.電磁閥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zh-TW" sz="23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10.喇叭</a:t>
            </a:r>
            <a:endParaRPr sz="235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91" y="1227981"/>
            <a:ext cx="5643349" cy="315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-25" y="1"/>
            <a:ext cx="4169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800"/>
              <a:t>甘特圖</a:t>
            </a:r>
            <a:endParaRPr sz="480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159500" y="1939892"/>
            <a:ext cx="266700" cy="27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-44555" y="4563208"/>
            <a:ext cx="152410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字太小怪謝昇逸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-44555" y="4835723"/>
            <a:ext cx="12907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昇逸:喵喵喵(?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39899"/>
            <a:ext cx="9144001" cy="23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56600" y="1039125"/>
            <a:ext cx="8145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zh-TW" sz="3800"/>
              <a:t>系統架構圖</a:t>
            </a:r>
            <a:endParaRPr sz="380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2076925" y="1477125"/>
            <a:ext cx="104100" cy="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388" y="371475"/>
            <a:ext cx="6848475" cy="44005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4" name="Google Shape;94;p18"/>
          <p:cNvCxnSpPr/>
          <p:nvPr/>
        </p:nvCxnSpPr>
        <p:spPr>
          <a:xfrm>
            <a:off x="1786600" y="479550"/>
            <a:ext cx="245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8"/>
          <p:cNvSpPr/>
          <p:nvPr/>
        </p:nvSpPr>
        <p:spPr>
          <a:xfrm>
            <a:off x="1786600" y="479550"/>
            <a:ext cx="2350800" cy="20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886350" y="535975"/>
            <a:ext cx="2820900" cy="4175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1767750" y="2623475"/>
            <a:ext cx="2350800" cy="1946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863900" y="2059300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786600" y="74275"/>
            <a:ext cx="578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紅外線模塊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919300" y="74275"/>
            <a:ext cx="322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時間模塊</a:t>
            </a:r>
            <a:endParaRPr sz="2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786600" y="4569875"/>
            <a:ext cx="578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LED模塊</a:t>
            </a:r>
            <a:endParaRPr sz="1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l="10322" t="2608" r="78539" b="57379"/>
          <a:stretch/>
        </p:blipFill>
        <p:spPr>
          <a:xfrm>
            <a:off x="3134326" y="171901"/>
            <a:ext cx="2501448" cy="46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50700" y="291325"/>
            <a:ext cx="578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流程圖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140625" y="100450"/>
            <a:ext cx="578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文獻探討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40625" y="1023850"/>
            <a:ext cx="64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esp32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7245300" y="0"/>
            <a:ext cx="1898700" cy="5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34個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GPIO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12-bit SAR ADC ，多達18個通道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2個 8位元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D/A 轉換器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個觸控感應器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4個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SPI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2個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I</a:t>
            </a:r>
            <a:r>
              <a:rPr lang="zh-TW" sz="1400" b="0" i="0" u="none" strike="noStrike" cap="none" baseline="300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S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2個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I</a:t>
            </a:r>
            <a:r>
              <a:rPr lang="zh-TW" sz="1400" b="0" i="0" u="none" strike="noStrike" cap="none" baseline="300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2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C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3個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UART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1個 Host SD/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eMMC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SDIO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1個 Slave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SDIO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SPI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帶有專用 DMA 的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乙太網路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介面,支援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IEEE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1588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2.0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紅外線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傳輸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電機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PWM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LED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PWM</a:t>
            </a:r>
            <a:r>
              <a:rPr lang="zh-TW" sz="1100" b="0" i="0" u="none" strike="noStrike" cap="non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多達16個通道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●"/>
            </a:pPr>
            <a:r>
              <a:rPr lang="zh-TW" sz="11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霍爾感應器</a:t>
            </a:r>
            <a:endParaRPr sz="1100" b="0" i="0" u="none" strike="noStrike" cap="none">
              <a:solidFill>
                <a:schemeClr val="l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6875" y="1521300"/>
            <a:ext cx="7196400" cy="36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157925" y="112825"/>
            <a:ext cx="64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0" y="699325"/>
            <a:ext cx="674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維基百科是這樣介紹Arduino的：「Arduino是一家製作開源硬體和開源軟體的公司，同時兼有專案和用戶社群，該公司負責設計和製造單板微控制器和微控制器套件，用於構建數位裝置和互動式物件，以便在物理和數位世界中感知和控制物件。該專案的產品是按照GNU寬通用公共許可證（LGPL）或GNU通用公共許可證（GPL）許可的開源硬體和軟體分發的，Arduino允許任何人製造Arduino板和軟體分發。 Arduino板可以以預裝的形式商業銷售，也可以作為DIY套件購買。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350" y="1807525"/>
            <a:ext cx="4556950" cy="3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20</Slides>
  <Notes>13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Simple Dark</vt:lpstr>
      <vt:lpstr>智慧型手機收納盒</vt:lpstr>
      <vt:lpstr>專題功能介紹</vt:lpstr>
      <vt:lpstr>我們的想法與製作動機 </vt:lpstr>
      <vt:lpstr>概念模組圖</vt:lpstr>
      <vt:lpstr>甘特圖</vt:lpstr>
      <vt:lpstr>系統架構圖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研究過程</vt:lpstr>
      <vt:lpstr>PowerPoint 簡報</vt:lpstr>
      <vt:lpstr>LCD時間模組與接線</vt:lpstr>
      <vt:lpstr>手機盒接線展示</vt:lpstr>
      <vt:lpstr>實驗成果</vt:lpstr>
      <vt:lpstr>偵測手機功能展示</vt:lpstr>
      <vt:lpstr>小規模實驗成功</vt:lpstr>
      <vt:lpstr>報告結束  謝謝各位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智慧型手機收納盒</dc:title>
  <cp:lastModifiedBy>鄭祐安</cp:lastModifiedBy>
  <cp:revision>1</cp:revision>
  <dcterms:modified xsi:type="dcterms:W3CDTF">2022-12-31T08:40:02Z</dcterms:modified>
</cp:coreProperties>
</file>